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4" r:id="rId6"/>
    <p:sldId id="265" r:id="rId7"/>
    <p:sldId id="263" r:id="rId8"/>
    <p:sldId id="267" r:id="rId9"/>
    <p:sldId id="266" r:id="rId10"/>
    <p:sldId id="261" r:id="rId11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492"/>
    <p:restoredTop sz="94033"/>
  </p:normalViewPr>
  <p:slideViewPr>
    <p:cSldViewPr snapToGrid="0" snapToObjects="1">
      <p:cViewPr varScale="1">
        <p:scale>
          <a:sx n="107" d="100"/>
          <a:sy n="107" d="100"/>
        </p:scale>
        <p:origin x="1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B41FD-D9C2-4F5E-A80D-CD9F325BA2E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FB87D9-889A-4434-B940-578A7A33B13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scraping</a:t>
          </a:r>
        </a:p>
      </dgm:t>
    </dgm:pt>
    <dgm:pt modelId="{ED735EED-CB39-4896-85DD-0401806F10BB}" type="parTrans" cxnId="{8D6553C9-ED0D-4368-8DF2-611E2A82E3A0}">
      <dgm:prSet/>
      <dgm:spPr/>
      <dgm:t>
        <a:bodyPr/>
        <a:lstStyle/>
        <a:p>
          <a:endParaRPr lang="en-US"/>
        </a:p>
      </dgm:t>
    </dgm:pt>
    <dgm:pt modelId="{F775FE0C-5638-4CE2-83F8-30DA0B5A6DFC}" type="sibTrans" cxnId="{8D6553C9-ED0D-4368-8DF2-611E2A82E3A0}">
      <dgm:prSet/>
      <dgm:spPr/>
      <dgm:t>
        <a:bodyPr/>
        <a:lstStyle/>
        <a:p>
          <a:endParaRPr lang="en-US"/>
        </a:p>
      </dgm:t>
    </dgm:pt>
    <dgm:pt modelId="{E21A5C2C-3E88-46D1-B81E-314DEF2B1C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cleaning</a:t>
          </a:r>
        </a:p>
      </dgm:t>
    </dgm:pt>
    <dgm:pt modelId="{DF0FA719-FE43-451F-AC9A-915255DF4680}" type="parTrans" cxnId="{DAC2FA2C-12C0-48F7-BD67-78984260703F}">
      <dgm:prSet/>
      <dgm:spPr/>
      <dgm:t>
        <a:bodyPr/>
        <a:lstStyle/>
        <a:p>
          <a:endParaRPr lang="en-US"/>
        </a:p>
      </dgm:t>
    </dgm:pt>
    <dgm:pt modelId="{3DA3B120-869C-436F-8E9C-BC1F186296BB}" type="sibTrans" cxnId="{DAC2FA2C-12C0-48F7-BD67-78984260703F}">
      <dgm:prSet/>
      <dgm:spPr/>
      <dgm:t>
        <a:bodyPr/>
        <a:lstStyle/>
        <a:p>
          <a:endParaRPr lang="en-US"/>
        </a:p>
      </dgm:t>
    </dgm:pt>
    <dgm:pt modelId="{CD5AD607-A0CA-43B3-8D65-317A1CDB22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analysis</a:t>
          </a:r>
        </a:p>
      </dgm:t>
    </dgm:pt>
    <dgm:pt modelId="{96A6DDC8-8AD3-499A-AB81-945D9D3F4F9D}" type="parTrans" cxnId="{211F60D2-E1B4-4B71-8EDB-F64741381211}">
      <dgm:prSet/>
      <dgm:spPr/>
      <dgm:t>
        <a:bodyPr/>
        <a:lstStyle/>
        <a:p>
          <a:endParaRPr lang="en-US"/>
        </a:p>
      </dgm:t>
    </dgm:pt>
    <dgm:pt modelId="{BEA0DCB8-D626-4A8E-8821-E4B853B06C61}" type="sibTrans" cxnId="{211F60D2-E1B4-4B71-8EDB-F64741381211}">
      <dgm:prSet/>
      <dgm:spPr/>
      <dgm:t>
        <a:bodyPr/>
        <a:lstStyle/>
        <a:p>
          <a:endParaRPr lang="en-US"/>
        </a:p>
      </dgm:t>
    </dgm:pt>
    <dgm:pt modelId="{4DB882E3-A9E4-4EFD-BD94-A059B978D21C}" type="pres">
      <dgm:prSet presAssocID="{FD2B41FD-D9C2-4F5E-A80D-CD9F325BA2EC}" presName="root" presStyleCnt="0">
        <dgm:presLayoutVars>
          <dgm:dir/>
          <dgm:resizeHandles val="exact"/>
        </dgm:presLayoutVars>
      </dgm:prSet>
      <dgm:spPr/>
    </dgm:pt>
    <dgm:pt modelId="{4596DAF5-403A-4192-9B5F-112A2188E6FA}" type="pres">
      <dgm:prSet presAssocID="{FFFB87D9-889A-4434-B940-578A7A33B135}" presName="compNode" presStyleCnt="0"/>
      <dgm:spPr/>
    </dgm:pt>
    <dgm:pt modelId="{08DBD5D8-17CB-4DF9-8A5B-706312330A40}" type="pres">
      <dgm:prSet presAssocID="{FFFB87D9-889A-4434-B940-578A7A33B135}" presName="bgRect" presStyleLbl="bgShp" presStyleIdx="0" presStyleCnt="3"/>
      <dgm:spPr/>
    </dgm:pt>
    <dgm:pt modelId="{A5672707-D2F2-47C0-80F4-C189ECCF1955}" type="pres">
      <dgm:prSet presAssocID="{FFFB87D9-889A-4434-B940-578A7A33B13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ildskärm"/>
        </a:ext>
      </dgm:extLst>
    </dgm:pt>
    <dgm:pt modelId="{541CDA86-78BD-4BFF-928F-CCE121DFD7AD}" type="pres">
      <dgm:prSet presAssocID="{FFFB87D9-889A-4434-B940-578A7A33B135}" presName="spaceRect" presStyleCnt="0"/>
      <dgm:spPr/>
    </dgm:pt>
    <dgm:pt modelId="{9C388F60-478A-4383-8A9D-B83592D962DD}" type="pres">
      <dgm:prSet presAssocID="{FFFB87D9-889A-4434-B940-578A7A33B135}" presName="parTx" presStyleLbl="revTx" presStyleIdx="0" presStyleCnt="3">
        <dgm:presLayoutVars>
          <dgm:chMax val="0"/>
          <dgm:chPref val="0"/>
        </dgm:presLayoutVars>
      </dgm:prSet>
      <dgm:spPr/>
    </dgm:pt>
    <dgm:pt modelId="{36129479-48BB-4DD9-BF2E-7E2F1C902206}" type="pres">
      <dgm:prSet presAssocID="{F775FE0C-5638-4CE2-83F8-30DA0B5A6DFC}" presName="sibTrans" presStyleCnt="0"/>
      <dgm:spPr/>
    </dgm:pt>
    <dgm:pt modelId="{4E1223F8-B687-4004-A029-39D4E128D33F}" type="pres">
      <dgm:prSet presAssocID="{E21A5C2C-3E88-46D1-B81E-314DEF2B1C05}" presName="compNode" presStyleCnt="0"/>
      <dgm:spPr/>
    </dgm:pt>
    <dgm:pt modelId="{46A79B69-8F1D-4005-BDF3-AFBD941BACC0}" type="pres">
      <dgm:prSet presAssocID="{E21A5C2C-3E88-46D1-B81E-314DEF2B1C05}" presName="bgRect" presStyleLbl="bgShp" presStyleIdx="1" presStyleCnt="3"/>
      <dgm:spPr/>
    </dgm:pt>
    <dgm:pt modelId="{9D97A7EA-6BD1-43F6-8757-D41EC8959AF9}" type="pres">
      <dgm:prSet presAssocID="{E21A5C2C-3E88-46D1-B81E-314DEF2B1C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77C8D2B3-077D-499E-BC77-FA3FD97A46EB}" type="pres">
      <dgm:prSet presAssocID="{E21A5C2C-3E88-46D1-B81E-314DEF2B1C05}" presName="spaceRect" presStyleCnt="0"/>
      <dgm:spPr/>
    </dgm:pt>
    <dgm:pt modelId="{3C4A693E-4B94-4CED-ACF8-39619A3E5FCD}" type="pres">
      <dgm:prSet presAssocID="{E21A5C2C-3E88-46D1-B81E-314DEF2B1C05}" presName="parTx" presStyleLbl="revTx" presStyleIdx="1" presStyleCnt="3">
        <dgm:presLayoutVars>
          <dgm:chMax val="0"/>
          <dgm:chPref val="0"/>
        </dgm:presLayoutVars>
      </dgm:prSet>
      <dgm:spPr/>
    </dgm:pt>
    <dgm:pt modelId="{06EC1931-ED52-4911-B07A-13F00ACE638E}" type="pres">
      <dgm:prSet presAssocID="{3DA3B120-869C-436F-8E9C-BC1F186296BB}" presName="sibTrans" presStyleCnt="0"/>
      <dgm:spPr/>
    </dgm:pt>
    <dgm:pt modelId="{CAD8C40E-FD49-408A-93A1-B1AB9D2CEE6F}" type="pres">
      <dgm:prSet presAssocID="{CD5AD607-A0CA-43B3-8D65-317A1CDB22F5}" presName="compNode" presStyleCnt="0"/>
      <dgm:spPr/>
    </dgm:pt>
    <dgm:pt modelId="{F6D6DB71-2D08-493D-B0D2-3765C3CBFD5E}" type="pres">
      <dgm:prSet presAssocID="{CD5AD607-A0CA-43B3-8D65-317A1CDB22F5}" presName="bgRect" presStyleLbl="bgShp" presStyleIdx="2" presStyleCnt="3"/>
      <dgm:spPr/>
    </dgm:pt>
    <dgm:pt modelId="{A8B28EFF-F098-44E4-9F15-A4F2E1F55D80}" type="pres">
      <dgm:prSet presAssocID="{CD5AD607-A0CA-43B3-8D65-317A1CDB22F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95E2F04-C455-4EF9-B6AE-0C9502632AB0}" type="pres">
      <dgm:prSet presAssocID="{CD5AD607-A0CA-43B3-8D65-317A1CDB22F5}" presName="spaceRect" presStyleCnt="0"/>
      <dgm:spPr/>
    </dgm:pt>
    <dgm:pt modelId="{F5D2960D-4F36-4D39-9AC7-1BE05F50736E}" type="pres">
      <dgm:prSet presAssocID="{CD5AD607-A0CA-43B3-8D65-317A1CDB22F5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F274129-0087-FE45-97FB-976730A18238}" type="presOf" srcId="{E21A5C2C-3E88-46D1-B81E-314DEF2B1C05}" destId="{3C4A693E-4B94-4CED-ACF8-39619A3E5FCD}" srcOrd="0" destOrd="0" presId="urn:microsoft.com/office/officeart/2018/2/layout/IconVerticalSolidList"/>
    <dgm:cxn modelId="{DAC2FA2C-12C0-48F7-BD67-78984260703F}" srcId="{FD2B41FD-D9C2-4F5E-A80D-CD9F325BA2EC}" destId="{E21A5C2C-3E88-46D1-B81E-314DEF2B1C05}" srcOrd="1" destOrd="0" parTransId="{DF0FA719-FE43-451F-AC9A-915255DF4680}" sibTransId="{3DA3B120-869C-436F-8E9C-BC1F186296BB}"/>
    <dgm:cxn modelId="{8DAB2583-475F-4A4D-8580-24A05D8688B8}" type="presOf" srcId="{FD2B41FD-D9C2-4F5E-A80D-CD9F325BA2EC}" destId="{4DB882E3-A9E4-4EFD-BD94-A059B978D21C}" srcOrd="0" destOrd="0" presId="urn:microsoft.com/office/officeart/2018/2/layout/IconVerticalSolidList"/>
    <dgm:cxn modelId="{19A5AA85-9569-0A4E-A584-D7A12981152E}" type="presOf" srcId="{FFFB87D9-889A-4434-B940-578A7A33B135}" destId="{9C388F60-478A-4383-8A9D-B83592D962DD}" srcOrd="0" destOrd="0" presId="urn:microsoft.com/office/officeart/2018/2/layout/IconVerticalSolidList"/>
    <dgm:cxn modelId="{8D6553C9-ED0D-4368-8DF2-611E2A82E3A0}" srcId="{FD2B41FD-D9C2-4F5E-A80D-CD9F325BA2EC}" destId="{FFFB87D9-889A-4434-B940-578A7A33B135}" srcOrd="0" destOrd="0" parTransId="{ED735EED-CB39-4896-85DD-0401806F10BB}" sibTransId="{F775FE0C-5638-4CE2-83F8-30DA0B5A6DFC}"/>
    <dgm:cxn modelId="{211F60D2-E1B4-4B71-8EDB-F64741381211}" srcId="{FD2B41FD-D9C2-4F5E-A80D-CD9F325BA2EC}" destId="{CD5AD607-A0CA-43B3-8D65-317A1CDB22F5}" srcOrd="2" destOrd="0" parTransId="{96A6DDC8-8AD3-499A-AB81-945D9D3F4F9D}" sibTransId="{BEA0DCB8-D626-4A8E-8821-E4B853B06C61}"/>
    <dgm:cxn modelId="{E3C2D7F0-7589-6C40-A5E6-ACE92918282D}" type="presOf" srcId="{CD5AD607-A0CA-43B3-8D65-317A1CDB22F5}" destId="{F5D2960D-4F36-4D39-9AC7-1BE05F50736E}" srcOrd="0" destOrd="0" presId="urn:microsoft.com/office/officeart/2018/2/layout/IconVerticalSolidList"/>
    <dgm:cxn modelId="{B6BAF584-29F6-274D-94A9-665C5D9FE8F5}" type="presParOf" srcId="{4DB882E3-A9E4-4EFD-BD94-A059B978D21C}" destId="{4596DAF5-403A-4192-9B5F-112A2188E6FA}" srcOrd="0" destOrd="0" presId="urn:microsoft.com/office/officeart/2018/2/layout/IconVerticalSolidList"/>
    <dgm:cxn modelId="{BB46454E-7B0F-6E49-9A0C-192C60811DC8}" type="presParOf" srcId="{4596DAF5-403A-4192-9B5F-112A2188E6FA}" destId="{08DBD5D8-17CB-4DF9-8A5B-706312330A40}" srcOrd="0" destOrd="0" presId="urn:microsoft.com/office/officeart/2018/2/layout/IconVerticalSolidList"/>
    <dgm:cxn modelId="{232A7C8C-8CE5-7042-95C3-C6F22739C515}" type="presParOf" srcId="{4596DAF5-403A-4192-9B5F-112A2188E6FA}" destId="{A5672707-D2F2-47C0-80F4-C189ECCF1955}" srcOrd="1" destOrd="0" presId="urn:microsoft.com/office/officeart/2018/2/layout/IconVerticalSolidList"/>
    <dgm:cxn modelId="{31C37F46-FE90-A642-8AD6-70DE9E5F5BA6}" type="presParOf" srcId="{4596DAF5-403A-4192-9B5F-112A2188E6FA}" destId="{541CDA86-78BD-4BFF-928F-CCE121DFD7AD}" srcOrd="2" destOrd="0" presId="urn:microsoft.com/office/officeart/2018/2/layout/IconVerticalSolidList"/>
    <dgm:cxn modelId="{CD2A2546-6AF1-AD49-8F13-DDB7AD9533A8}" type="presParOf" srcId="{4596DAF5-403A-4192-9B5F-112A2188E6FA}" destId="{9C388F60-478A-4383-8A9D-B83592D962DD}" srcOrd="3" destOrd="0" presId="urn:microsoft.com/office/officeart/2018/2/layout/IconVerticalSolidList"/>
    <dgm:cxn modelId="{4F9FD99A-7D33-1C46-82F2-7C962888AAB6}" type="presParOf" srcId="{4DB882E3-A9E4-4EFD-BD94-A059B978D21C}" destId="{36129479-48BB-4DD9-BF2E-7E2F1C902206}" srcOrd="1" destOrd="0" presId="urn:microsoft.com/office/officeart/2018/2/layout/IconVerticalSolidList"/>
    <dgm:cxn modelId="{985470DE-21CE-A749-B9E1-6B044A1C9020}" type="presParOf" srcId="{4DB882E3-A9E4-4EFD-BD94-A059B978D21C}" destId="{4E1223F8-B687-4004-A029-39D4E128D33F}" srcOrd="2" destOrd="0" presId="urn:microsoft.com/office/officeart/2018/2/layout/IconVerticalSolidList"/>
    <dgm:cxn modelId="{63451463-BB04-5242-910E-933C9A0A15C0}" type="presParOf" srcId="{4E1223F8-B687-4004-A029-39D4E128D33F}" destId="{46A79B69-8F1D-4005-BDF3-AFBD941BACC0}" srcOrd="0" destOrd="0" presId="urn:microsoft.com/office/officeart/2018/2/layout/IconVerticalSolidList"/>
    <dgm:cxn modelId="{8FFD31A3-AA04-924F-AA5C-D737508753D4}" type="presParOf" srcId="{4E1223F8-B687-4004-A029-39D4E128D33F}" destId="{9D97A7EA-6BD1-43F6-8757-D41EC8959AF9}" srcOrd="1" destOrd="0" presId="urn:microsoft.com/office/officeart/2018/2/layout/IconVerticalSolidList"/>
    <dgm:cxn modelId="{45E492F2-2BB2-B047-9A4F-53771D9B0C32}" type="presParOf" srcId="{4E1223F8-B687-4004-A029-39D4E128D33F}" destId="{77C8D2B3-077D-499E-BC77-FA3FD97A46EB}" srcOrd="2" destOrd="0" presId="urn:microsoft.com/office/officeart/2018/2/layout/IconVerticalSolidList"/>
    <dgm:cxn modelId="{C17ABC9E-F585-E948-8DA0-998B12EC1A2C}" type="presParOf" srcId="{4E1223F8-B687-4004-A029-39D4E128D33F}" destId="{3C4A693E-4B94-4CED-ACF8-39619A3E5FCD}" srcOrd="3" destOrd="0" presId="urn:microsoft.com/office/officeart/2018/2/layout/IconVerticalSolidList"/>
    <dgm:cxn modelId="{53E78563-7EA2-644A-91FF-C380F725F7F8}" type="presParOf" srcId="{4DB882E3-A9E4-4EFD-BD94-A059B978D21C}" destId="{06EC1931-ED52-4911-B07A-13F00ACE638E}" srcOrd="3" destOrd="0" presId="urn:microsoft.com/office/officeart/2018/2/layout/IconVerticalSolidList"/>
    <dgm:cxn modelId="{8882069F-57C6-4447-ABF8-E68F5159B0C5}" type="presParOf" srcId="{4DB882E3-A9E4-4EFD-BD94-A059B978D21C}" destId="{CAD8C40E-FD49-408A-93A1-B1AB9D2CEE6F}" srcOrd="4" destOrd="0" presId="urn:microsoft.com/office/officeart/2018/2/layout/IconVerticalSolidList"/>
    <dgm:cxn modelId="{00E01402-DE62-7542-9BE6-D75B0C22F116}" type="presParOf" srcId="{CAD8C40E-FD49-408A-93A1-B1AB9D2CEE6F}" destId="{F6D6DB71-2D08-493D-B0D2-3765C3CBFD5E}" srcOrd="0" destOrd="0" presId="urn:microsoft.com/office/officeart/2018/2/layout/IconVerticalSolidList"/>
    <dgm:cxn modelId="{46BD8268-79A9-F34D-812C-AB84EA0B272B}" type="presParOf" srcId="{CAD8C40E-FD49-408A-93A1-B1AB9D2CEE6F}" destId="{A8B28EFF-F098-44E4-9F15-A4F2E1F55D80}" srcOrd="1" destOrd="0" presId="urn:microsoft.com/office/officeart/2018/2/layout/IconVerticalSolidList"/>
    <dgm:cxn modelId="{08D69609-D4CC-0F42-B56C-9F5992E0333D}" type="presParOf" srcId="{CAD8C40E-FD49-408A-93A1-B1AB9D2CEE6F}" destId="{695E2F04-C455-4EF9-B6AE-0C9502632AB0}" srcOrd="2" destOrd="0" presId="urn:microsoft.com/office/officeart/2018/2/layout/IconVerticalSolidList"/>
    <dgm:cxn modelId="{192D63D0-5B74-9140-A7E7-B5F408D80501}" type="presParOf" srcId="{CAD8C40E-FD49-408A-93A1-B1AB9D2CEE6F}" destId="{F5D2960D-4F36-4D39-9AC7-1BE05F50736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DBD5D8-17CB-4DF9-8A5B-706312330A40}">
      <dsp:nvSpPr>
        <dsp:cNvPr id="0" name=""/>
        <dsp:cNvSpPr/>
      </dsp:nvSpPr>
      <dsp:spPr>
        <a:xfrm>
          <a:off x="0" y="600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672707-D2F2-47C0-80F4-C189ECCF1955}">
      <dsp:nvSpPr>
        <dsp:cNvPr id="0" name=""/>
        <dsp:cNvSpPr/>
      </dsp:nvSpPr>
      <dsp:spPr>
        <a:xfrm>
          <a:off x="425095" y="316787"/>
          <a:ext cx="772901" cy="77290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388F60-478A-4383-8A9D-B83592D962DD}">
      <dsp:nvSpPr>
        <dsp:cNvPr id="0" name=""/>
        <dsp:cNvSpPr/>
      </dsp:nvSpPr>
      <dsp:spPr>
        <a:xfrm>
          <a:off x="1623092" y="600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Web scraping</a:t>
          </a:r>
        </a:p>
      </dsp:txBody>
      <dsp:txXfrm>
        <a:off x="1623092" y="600"/>
        <a:ext cx="4401468" cy="1405274"/>
      </dsp:txXfrm>
    </dsp:sp>
    <dsp:sp modelId="{46A79B69-8F1D-4005-BDF3-AFBD941BACC0}">
      <dsp:nvSpPr>
        <dsp:cNvPr id="0" name=""/>
        <dsp:cNvSpPr/>
      </dsp:nvSpPr>
      <dsp:spPr>
        <a:xfrm>
          <a:off x="0" y="1757193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97A7EA-6BD1-43F6-8757-D41EC8959AF9}">
      <dsp:nvSpPr>
        <dsp:cNvPr id="0" name=""/>
        <dsp:cNvSpPr/>
      </dsp:nvSpPr>
      <dsp:spPr>
        <a:xfrm>
          <a:off x="425095" y="2073380"/>
          <a:ext cx="772901" cy="77290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4A693E-4B94-4CED-ACF8-39619A3E5FCD}">
      <dsp:nvSpPr>
        <dsp:cNvPr id="0" name=""/>
        <dsp:cNvSpPr/>
      </dsp:nvSpPr>
      <dsp:spPr>
        <a:xfrm>
          <a:off x="1623092" y="1757193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cleaning</a:t>
          </a:r>
        </a:p>
      </dsp:txBody>
      <dsp:txXfrm>
        <a:off x="1623092" y="1757193"/>
        <a:ext cx="4401468" cy="1405274"/>
      </dsp:txXfrm>
    </dsp:sp>
    <dsp:sp modelId="{F6D6DB71-2D08-493D-B0D2-3765C3CBFD5E}">
      <dsp:nvSpPr>
        <dsp:cNvPr id="0" name=""/>
        <dsp:cNvSpPr/>
      </dsp:nvSpPr>
      <dsp:spPr>
        <a:xfrm>
          <a:off x="0" y="3513786"/>
          <a:ext cx="6024561" cy="140527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B28EFF-F098-44E4-9F15-A4F2E1F55D80}">
      <dsp:nvSpPr>
        <dsp:cNvPr id="0" name=""/>
        <dsp:cNvSpPr/>
      </dsp:nvSpPr>
      <dsp:spPr>
        <a:xfrm>
          <a:off x="425095" y="3829973"/>
          <a:ext cx="772901" cy="77290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D2960D-4F36-4D39-9AC7-1BE05F50736E}">
      <dsp:nvSpPr>
        <dsp:cNvPr id="0" name=""/>
        <dsp:cNvSpPr/>
      </dsp:nvSpPr>
      <dsp:spPr>
        <a:xfrm>
          <a:off x="1623092" y="3513786"/>
          <a:ext cx="4401468" cy="14052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725" tIns="148725" rIns="148725" bIns="14872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analysis</a:t>
          </a:r>
        </a:p>
      </dsp:txBody>
      <dsp:txXfrm>
        <a:off x="1623092" y="3513786"/>
        <a:ext cx="4401468" cy="14052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6421CF-883A-CF40-B570-AE9A22F7CBCA}" type="datetimeFigureOut">
              <a:rPr lang="sv-SE" smtClean="0"/>
              <a:t>2023-05-09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E84CAE-499C-254F-9306-37F3C89A8CBB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61643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4CAE-499C-254F-9306-37F3C89A8CBB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36371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4CAE-499C-254F-9306-37F3C89A8CBB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85795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0E84CAE-499C-254F-9306-37F3C89A8CBB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07944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72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64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53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33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38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45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65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65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613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5/9/23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5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5/9/23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215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0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7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Stock Market Bar Graph">
            <a:extLst>
              <a:ext uri="{FF2B5EF4-FFF2-40B4-BE49-F238E27FC236}">
                <a16:creationId xmlns:a16="http://schemas.microsoft.com/office/drawing/2014/main" id="{328EEC47-0376-1740-FA20-158B606B1B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12056"/>
            <a:ext cx="3876810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9978FDF-6FCF-BB43-B79B-EE8480442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9389" y="1826096"/>
            <a:ext cx="3149221" cy="2149459"/>
          </a:xfrm>
        </p:spPr>
        <p:txBody>
          <a:bodyPr>
            <a:normAutofit fontScale="90000"/>
          </a:bodyPr>
          <a:lstStyle/>
          <a:p>
            <a:pPr algn="ctr"/>
            <a:r>
              <a:rPr lang="sv-SE" sz="4000" dirty="0">
                <a:solidFill>
                  <a:srgbClr val="FFFFFF"/>
                </a:solidFill>
              </a:rPr>
              <a:t>Hemköp vs </a:t>
            </a:r>
            <a:r>
              <a:rPr lang="sv-SE" sz="4000" dirty="0" err="1">
                <a:solidFill>
                  <a:srgbClr val="FFFFFF"/>
                </a:solidFill>
              </a:rPr>
              <a:t>Mathem</a:t>
            </a:r>
            <a:r>
              <a:rPr lang="sv-SE" sz="4000" dirty="0">
                <a:solidFill>
                  <a:srgbClr val="FFFFFF"/>
                </a:solidFill>
              </a:rPr>
              <a:t> - a </a:t>
            </a:r>
            <a:r>
              <a:rPr lang="sv-SE" sz="4000" dirty="0" err="1">
                <a:solidFill>
                  <a:srgbClr val="FFFFFF"/>
                </a:solidFill>
              </a:rPr>
              <a:t>sales</a:t>
            </a:r>
            <a:r>
              <a:rPr lang="sv-SE" sz="4000" dirty="0">
                <a:solidFill>
                  <a:srgbClr val="FFFFFF"/>
                </a:solidFill>
              </a:rPr>
              <a:t> data </a:t>
            </a:r>
            <a:r>
              <a:rPr lang="sv-SE" sz="4000" dirty="0" err="1">
                <a:solidFill>
                  <a:srgbClr val="FFFFFF"/>
                </a:solidFill>
              </a:rPr>
              <a:t>analysis</a:t>
            </a:r>
            <a:endParaRPr lang="sv-SE" sz="4000" dirty="0">
              <a:solidFill>
                <a:srgbClr val="FFFFFF"/>
              </a:solidFill>
            </a:endParaRP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7E408AB4-A77F-CD4D-866A-87EE5FECC0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83287" y="4299045"/>
            <a:ext cx="2786744" cy="1255593"/>
          </a:xfrm>
        </p:spPr>
        <p:txBody>
          <a:bodyPr>
            <a:normAutofit/>
          </a:bodyPr>
          <a:lstStyle/>
          <a:p>
            <a:pPr algn="ctr"/>
            <a:r>
              <a:rPr lang="sv-SE" dirty="0">
                <a:solidFill>
                  <a:srgbClr val="FFFFFF"/>
                </a:solidFill>
              </a:rPr>
              <a:t>By Gustav</a:t>
            </a:r>
          </a:p>
        </p:txBody>
      </p:sp>
    </p:spTree>
    <p:extLst>
      <p:ext uri="{BB962C8B-B14F-4D97-AF65-F5344CB8AC3E}">
        <p14:creationId xmlns:p14="http://schemas.microsoft.com/office/powerpoint/2010/main" val="99692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6B04054-9023-8941-A94B-771CBBABE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84A950A6-9CD0-3040-9F38-FD4E38E03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5428423" cy="1508760"/>
          </a:xfrm>
        </p:spPr>
        <p:txBody>
          <a:bodyPr anchor="ctr">
            <a:normAutofit/>
          </a:bodyPr>
          <a:lstStyle/>
          <a:p>
            <a:r>
              <a:rPr lang="sv-SE" dirty="0"/>
              <a:t>Learnings and </a:t>
            </a:r>
            <a:r>
              <a:rPr lang="sv-SE" dirty="0" err="1"/>
              <a:t>mistakes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E785642-AA17-1046-A481-A21242FF2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852331"/>
            <a:ext cx="5293857" cy="3053170"/>
          </a:xfrm>
        </p:spPr>
        <p:txBody>
          <a:bodyPr anchor="t">
            <a:normAutofit/>
          </a:bodyPr>
          <a:lstStyle/>
          <a:p>
            <a:r>
              <a:rPr lang="sv-SE" dirty="0"/>
              <a:t>Choice </a:t>
            </a:r>
            <a:r>
              <a:rPr lang="sv-SE" dirty="0" err="1"/>
              <a:t>of</a:t>
            </a:r>
            <a:r>
              <a:rPr lang="sv-SE" dirty="0"/>
              <a:t> site</a:t>
            </a:r>
          </a:p>
          <a:p>
            <a:r>
              <a:rPr lang="sv-SE" dirty="0" err="1"/>
              <a:t>Scoping</a:t>
            </a:r>
            <a:r>
              <a:rPr lang="sv-SE" dirty="0"/>
              <a:t> the </a:t>
            </a:r>
            <a:r>
              <a:rPr lang="sv-SE" dirty="0" err="1"/>
              <a:t>project</a:t>
            </a:r>
            <a:endParaRPr lang="sv-SE" dirty="0"/>
          </a:p>
          <a:p>
            <a:r>
              <a:rPr lang="sv-SE" dirty="0"/>
              <a:t>NLP</a:t>
            </a:r>
          </a:p>
          <a:p>
            <a:endParaRPr lang="sv-SE" dirty="0"/>
          </a:p>
          <a:p>
            <a:endParaRPr lang="sv-SE" dirty="0"/>
          </a:p>
        </p:txBody>
      </p:sp>
      <p:pic>
        <p:nvPicPr>
          <p:cNvPr id="6" name="Bildobjekt 5" descr="En bild som visar Webbplats&#10;&#10;Automatiskt genererad beskrivning">
            <a:extLst>
              <a:ext uri="{FF2B5EF4-FFF2-40B4-BE49-F238E27FC236}">
                <a16:creationId xmlns:a16="http://schemas.microsoft.com/office/drawing/2014/main" id="{AAB001EF-5E15-FD4D-B566-F8C51301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4570" y="870062"/>
            <a:ext cx="3191102" cy="2273660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0778A53-7ADF-F948-B939-0EB454DA2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88812" y="3429000"/>
            <a:ext cx="3350727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dobjekt 8">
            <a:extLst>
              <a:ext uri="{FF2B5EF4-FFF2-40B4-BE49-F238E27FC236}">
                <a16:creationId xmlns:a16="http://schemas.microsoft.com/office/drawing/2014/main" id="{27C17684-B0FA-9E48-9A00-DA5CA3A3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064" y="3714278"/>
            <a:ext cx="3758116" cy="227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18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9EC5B12-9FF3-41FE-B789-2696F5195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B58F70BB-D64F-4B4F-8556-6689780FA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581462"/>
            <a:ext cx="2776531" cy="3687580"/>
          </a:xfrm>
        </p:spPr>
        <p:txBody>
          <a:bodyPr>
            <a:normAutofit/>
          </a:bodyPr>
          <a:lstStyle/>
          <a:p>
            <a:pPr algn="ctr"/>
            <a:r>
              <a:rPr lang="sv-SE" dirty="0"/>
              <a:t>Way </a:t>
            </a:r>
            <a:r>
              <a:rPr lang="sv-SE" dirty="0" err="1"/>
              <a:t>of</a:t>
            </a:r>
            <a:r>
              <a:rPr lang="sv-SE" dirty="0"/>
              <a:t> </a:t>
            </a:r>
            <a:r>
              <a:rPr lang="sv-SE" dirty="0" err="1"/>
              <a:t>working</a:t>
            </a:r>
            <a:endParaRPr lang="sv-SE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FCEE13B-EFB1-46F2-BC11-110F05BFB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9630" y="185247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Platshållare för innehåll 2">
            <a:extLst>
              <a:ext uri="{FF2B5EF4-FFF2-40B4-BE49-F238E27FC236}">
                <a16:creationId xmlns:a16="http://schemas.microsoft.com/office/drawing/2014/main" id="{401247A9-CDCE-010E-F31B-5AD909B2F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178041"/>
              </p:ext>
            </p:extLst>
          </p:nvPr>
        </p:nvGraphicFramePr>
        <p:xfrm>
          <a:off x="5214938" y="985838"/>
          <a:ext cx="6024561" cy="491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07888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Web </a:t>
            </a:r>
            <a:r>
              <a:rPr lang="sv-SE" dirty="0" err="1"/>
              <a:t>scraping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927" y="2248257"/>
            <a:ext cx="7894146" cy="3650155"/>
          </a:xfrm>
        </p:spPr>
        <p:txBody>
          <a:bodyPr/>
          <a:lstStyle/>
          <a:p>
            <a:r>
              <a:rPr lang="sv-SE" dirty="0" err="1"/>
              <a:t>Selenium</a:t>
            </a:r>
            <a:endParaRPr lang="sv-SE" dirty="0"/>
          </a:p>
          <a:p>
            <a:r>
              <a:rPr lang="sv-SE" dirty="0"/>
              <a:t>Choice </a:t>
            </a:r>
            <a:r>
              <a:rPr lang="sv-SE" dirty="0" err="1"/>
              <a:t>of</a:t>
            </a:r>
            <a:r>
              <a:rPr lang="sv-SE" dirty="0"/>
              <a:t> webdriver</a:t>
            </a:r>
          </a:p>
          <a:p>
            <a:r>
              <a:rPr lang="sv-SE" dirty="0" err="1"/>
              <a:t>Expected</a:t>
            </a:r>
            <a:r>
              <a:rPr lang="sv-SE" dirty="0"/>
              <a:t> </a:t>
            </a:r>
            <a:r>
              <a:rPr lang="sv-SE" dirty="0" err="1"/>
              <a:t>conditions</a:t>
            </a:r>
            <a:endParaRPr lang="sv-SE" dirty="0"/>
          </a:p>
          <a:p>
            <a:r>
              <a:rPr lang="sv-SE" dirty="0"/>
              <a:t>Challenges</a:t>
            </a:r>
          </a:p>
        </p:txBody>
      </p:sp>
      <p:sp>
        <p:nvSpPr>
          <p:cNvPr id="4" name="Rektangel 3" descr="Bildskärm">
            <a:extLst>
              <a:ext uri="{FF2B5EF4-FFF2-40B4-BE49-F238E27FC236}">
                <a16:creationId xmlns:a16="http://schemas.microsoft.com/office/drawing/2014/main" id="{5D87822E-35E3-B541-9C8B-92A8766C4C78}"/>
              </a:ext>
            </a:extLst>
          </p:cNvPr>
          <p:cNvSpPr/>
          <p:nvPr/>
        </p:nvSpPr>
        <p:spPr>
          <a:xfrm>
            <a:off x="2148927" y="1105274"/>
            <a:ext cx="772901" cy="7729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6" name="Bildobjekt 5">
            <a:extLst>
              <a:ext uri="{FF2B5EF4-FFF2-40B4-BE49-F238E27FC236}">
                <a16:creationId xmlns:a16="http://schemas.microsoft.com/office/drawing/2014/main" id="{C1A900E3-E84C-AB40-95E9-28AF8CF2D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153" y="2267307"/>
            <a:ext cx="2088920" cy="308610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02558FC7-615F-BD42-937D-312112FE13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4908" y="2248257"/>
            <a:ext cx="1719399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23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Cleaning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362" y="2248257"/>
            <a:ext cx="7859711" cy="3650155"/>
          </a:xfrm>
        </p:spPr>
        <p:txBody>
          <a:bodyPr/>
          <a:lstStyle/>
          <a:p>
            <a:r>
              <a:rPr lang="sv-SE" dirty="0" err="1"/>
              <a:t>Outliers</a:t>
            </a:r>
            <a:endParaRPr lang="sv-SE" dirty="0"/>
          </a:p>
          <a:p>
            <a:r>
              <a:rPr lang="sv-SE" dirty="0" err="1"/>
              <a:t>Types</a:t>
            </a:r>
            <a:endParaRPr lang="sv-SE" dirty="0"/>
          </a:p>
          <a:p>
            <a:r>
              <a:rPr lang="sv-SE" dirty="0" err="1"/>
              <a:t>Removing</a:t>
            </a:r>
            <a:r>
              <a:rPr lang="sv-SE" dirty="0"/>
              <a:t> chars</a:t>
            </a:r>
          </a:p>
          <a:p>
            <a:r>
              <a:rPr lang="sv-SE" dirty="0" err="1"/>
              <a:t>Extracting</a:t>
            </a:r>
            <a:r>
              <a:rPr lang="sv-SE" dirty="0"/>
              <a:t> </a:t>
            </a:r>
            <a:r>
              <a:rPr lang="sv-SE" dirty="0" err="1"/>
              <a:t>numbers</a:t>
            </a:r>
            <a:endParaRPr lang="sv-SE" dirty="0"/>
          </a:p>
        </p:txBody>
      </p:sp>
      <p:sp>
        <p:nvSpPr>
          <p:cNvPr id="7" name="Rektangel 6" descr="Mop and bucket">
            <a:extLst>
              <a:ext uri="{FF2B5EF4-FFF2-40B4-BE49-F238E27FC236}">
                <a16:creationId xmlns:a16="http://schemas.microsoft.com/office/drawing/2014/main" id="{629B2AC4-0635-234E-8C02-DBD360A822E7}"/>
              </a:ext>
            </a:extLst>
          </p:cNvPr>
          <p:cNvSpPr/>
          <p:nvPr/>
        </p:nvSpPr>
        <p:spPr>
          <a:xfrm>
            <a:off x="2183362" y="1105274"/>
            <a:ext cx="772901" cy="7729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A3673DA-5CED-F14E-A48F-4EB5898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421" y="2181811"/>
            <a:ext cx="2354946" cy="378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08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Cleaning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362" y="2248257"/>
            <a:ext cx="7859711" cy="3650155"/>
          </a:xfrm>
        </p:spPr>
        <p:txBody>
          <a:bodyPr/>
          <a:lstStyle/>
          <a:p>
            <a:r>
              <a:rPr lang="sv-SE" dirty="0" err="1"/>
              <a:t>Outliers</a:t>
            </a:r>
            <a:endParaRPr lang="sv-SE" dirty="0"/>
          </a:p>
          <a:p>
            <a:r>
              <a:rPr lang="sv-SE" dirty="0" err="1"/>
              <a:t>Types</a:t>
            </a:r>
            <a:endParaRPr lang="sv-SE" dirty="0"/>
          </a:p>
          <a:p>
            <a:r>
              <a:rPr lang="sv-SE" dirty="0" err="1"/>
              <a:t>Removing</a:t>
            </a:r>
            <a:r>
              <a:rPr lang="sv-SE" dirty="0"/>
              <a:t> chars</a:t>
            </a:r>
          </a:p>
          <a:p>
            <a:r>
              <a:rPr lang="sv-SE" dirty="0" err="1"/>
              <a:t>Extracting</a:t>
            </a:r>
            <a:r>
              <a:rPr lang="sv-SE" dirty="0"/>
              <a:t> </a:t>
            </a:r>
            <a:r>
              <a:rPr lang="sv-SE" dirty="0" err="1"/>
              <a:t>numbers</a:t>
            </a:r>
            <a:endParaRPr lang="sv-SE" dirty="0"/>
          </a:p>
        </p:txBody>
      </p:sp>
      <p:sp>
        <p:nvSpPr>
          <p:cNvPr id="7" name="Rektangel 6" descr="Mop and bucket">
            <a:extLst>
              <a:ext uri="{FF2B5EF4-FFF2-40B4-BE49-F238E27FC236}">
                <a16:creationId xmlns:a16="http://schemas.microsoft.com/office/drawing/2014/main" id="{629B2AC4-0635-234E-8C02-DBD360A822E7}"/>
              </a:ext>
            </a:extLst>
          </p:cNvPr>
          <p:cNvSpPr/>
          <p:nvPr/>
        </p:nvSpPr>
        <p:spPr>
          <a:xfrm>
            <a:off x="2183362" y="1105274"/>
            <a:ext cx="772901" cy="7729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A3673DA-5CED-F14E-A48F-4EB5898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421" y="2181811"/>
            <a:ext cx="2354946" cy="3783045"/>
          </a:xfrm>
          <a:prstGeom prst="rect">
            <a:avLst/>
          </a:prstGeom>
        </p:spPr>
      </p:pic>
      <p:pic>
        <p:nvPicPr>
          <p:cNvPr id="5" name="Bild 4" descr="Högerpil med hel fyllning">
            <a:extLst>
              <a:ext uri="{FF2B5EF4-FFF2-40B4-BE49-F238E27FC236}">
                <a16:creationId xmlns:a16="http://schemas.microsoft.com/office/drawing/2014/main" id="{1A9482E9-A409-2C44-91D1-AB7C3F1FC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07333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34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Cleaning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83362" y="2248257"/>
            <a:ext cx="7859711" cy="3650155"/>
          </a:xfrm>
        </p:spPr>
        <p:txBody>
          <a:bodyPr/>
          <a:lstStyle/>
          <a:p>
            <a:r>
              <a:rPr lang="sv-SE" dirty="0" err="1"/>
              <a:t>Outliers</a:t>
            </a:r>
            <a:endParaRPr lang="sv-SE" dirty="0"/>
          </a:p>
          <a:p>
            <a:r>
              <a:rPr lang="sv-SE" dirty="0" err="1"/>
              <a:t>Types</a:t>
            </a:r>
            <a:endParaRPr lang="sv-SE" dirty="0"/>
          </a:p>
          <a:p>
            <a:r>
              <a:rPr lang="sv-SE" dirty="0" err="1"/>
              <a:t>Removing</a:t>
            </a:r>
            <a:r>
              <a:rPr lang="sv-SE" dirty="0"/>
              <a:t> chars</a:t>
            </a:r>
          </a:p>
          <a:p>
            <a:r>
              <a:rPr lang="sv-SE" dirty="0" err="1"/>
              <a:t>Extracting</a:t>
            </a:r>
            <a:r>
              <a:rPr lang="sv-SE" dirty="0"/>
              <a:t> </a:t>
            </a:r>
            <a:r>
              <a:rPr lang="sv-SE" dirty="0" err="1"/>
              <a:t>numbers</a:t>
            </a:r>
            <a:endParaRPr lang="sv-SE" dirty="0"/>
          </a:p>
        </p:txBody>
      </p:sp>
      <p:sp>
        <p:nvSpPr>
          <p:cNvPr id="7" name="Rektangel 6" descr="Mop and bucket">
            <a:extLst>
              <a:ext uri="{FF2B5EF4-FFF2-40B4-BE49-F238E27FC236}">
                <a16:creationId xmlns:a16="http://schemas.microsoft.com/office/drawing/2014/main" id="{629B2AC4-0635-234E-8C02-DBD360A822E7}"/>
              </a:ext>
            </a:extLst>
          </p:cNvPr>
          <p:cNvSpPr/>
          <p:nvPr/>
        </p:nvSpPr>
        <p:spPr>
          <a:xfrm>
            <a:off x="2183362" y="1105274"/>
            <a:ext cx="772901" cy="77290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5A3673DA-5CED-F14E-A48F-4EB589859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421" y="2181811"/>
            <a:ext cx="2354946" cy="3783045"/>
          </a:xfrm>
          <a:prstGeom prst="rect">
            <a:avLst/>
          </a:prstGeom>
        </p:spPr>
      </p:pic>
      <p:pic>
        <p:nvPicPr>
          <p:cNvPr id="5" name="Bild 4" descr="Högerpil med hel fyllning">
            <a:extLst>
              <a:ext uri="{FF2B5EF4-FFF2-40B4-BE49-F238E27FC236}">
                <a16:creationId xmlns:a16="http://schemas.microsoft.com/office/drawing/2014/main" id="{1A9482E9-A409-2C44-91D1-AB7C3F1FC2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96000" y="4073333"/>
            <a:ext cx="914400" cy="914400"/>
          </a:xfrm>
          <a:prstGeom prst="rect">
            <a:avLst/>
          </a:prstGeom>
        </p:spPr>
      </p:pic>
      <p:sp>
        <p:nvSpPr>
          <p:cNvPr id="4" name="textruta 3">
            <a:extLst>
              <a:ext uri="{FF2B5EF4-FFF2-40B4-BE49-F238E27FC236}">
                <a16:creationId xmlns:a16="http://schemas.microsoft.com/office/drawing/2014/main" id="{D859D9A2-F8AC-C74F-94EC-0CD2BC702BB4}"/>
              </a:ext>
            </a:extLst>
          </p:cNvPr>
          <p:cNvSpPr txBox="1"/>
          <p:nvPr/>
        </p:nvSpPr>
        <p:spPr>
          <a:xfrm>
            <a:off x="5163787" y="4207367"/>
            <a:ext cx="1389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/>
              <a:t>SCAM ALERT!!</a:t>
            </a:r>
          </a:p>
        </p:txBody>
      </p:sp>
    </p:spTree>
    <p:extLst>
      <p:ext uri="{BB962C8B-B14F-4D97-AF65-F5344CB8AC3E}">
        <p14:creationId xmlns:p14="http://schemas.microsoft.com/office/powerpoint/2010/main" val="798329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44" y="242116"/>
            <a:ext cx="9076329" cy="1064277"/>
          </a:xfrm>
        </p:spPr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9" y="2248257"/>
            <a:ext cx="2751624" cy="369333"/>
          </a:xfrm>
        </p:spPr>
        <p:txBody>
          <a:bodyPr>
            <a:normAutofit fontScale="92500" lnSpcReduction="20000"/>
          </a:bodyPr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7" name="Rektangel 6" descr="Bar chart">
            <a:extLst>
              <a:ext uri="{FF2B5EF4-FFF2-40B4-BE49-F238E27FC236}">
                <a16:creationId xmlns:a16="http://schemas.microsoft.com/office/drawing/2014/main" id="{052BC4C0-0D1F-754C-9570-D3A33451B5D4}"/>
              </a:ext>
            </a:extLst>
          </p:cNvPr>
          <p:cNvSpPr/>
          <p:nvPr/>
        </p:nvSpPr>
        <p:spPr>
          <a:xfrm>
            <a:off x="2148927" y="332383"/>
            <a:ext cx="772901" cy="7729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3CC2EBF-3015-4642-A8C2-F4D59072D87C}"/>
              </a:ext>
            </a:extLst>
          </p:cNvPr>
          <p:cNvSpPr txBox="1"/>
          <p:nvPr/>
        </p:nvSpPr>
        <p:spPr>
          <a:xfrm>
            <a:off x="5303556" y="1126219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Datasets</a:t>
            </a:r>
            <a:r>
              <a:rPr lang="sv-SE" dirty="0"/>
              <a:t>: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96212877-F4A6-FD4D-80C1-EB6E42F89673}"/>
              </a:ext>
            </a:extLst>
          </p:cNvPr>
          <p:cNvSpPr txBox="1"/>
          <p:nvPr/>
        </p:nvSpPr>
        <p:spPr>
          <a:xfrm>
            <a:off x="5295414" y="1592659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Mathem</a:t>
            </a:r>
            <a:r>
              <a:rPr lang="sv-SE" dirty="0"/>
              <a:t>: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FB006B9A-BBA7-604C-8749-4F7434F1D01C}"/>
              </a:ext>
            </a:extLst>
          </p:cNvPr>
          <p:cNvSpPr txBox="1"/>
          <p:nvPr/>
        </p:nvSpPr>
        <p:spPr>
          <a:xfrm>
            <a:off x="5267329" y="4266599"/>
            <a:ext cx="10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Hemköp:</a:t>
            </a:r>
          </a:p>
        </p:txBody>
      </p:sp>
      <p:pic>
        <p:nvPicPr>
          <p:cNvPr id="36" name="Bildobjekt 35" descr="En bild som visar bord&#10;&#10;Automatiskt genererad beskrivning">
            <a:extLst>
              <a:ext uri="{FF2B5EF4-FFF2-40B4-BE49-F238E27FC236}">
                <a16:creationId xmlns:a16="http://schemas.microsoft.com/office/drawing/2014/main" id="{392C7D76-F156-2846-918B-283E2B108F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8358" y="1998941"/>
            <a:ext cx="7531100" cy="2133600"/>
          </a:xfrm>
          <a:prstGeom prst="rect">
            <a:avLst/>
          </a:prstGeom>
        </p:spPr>
      </p:pic>
      <p:pic>
        <p:nvPicPr>
          <p:cNvPr id="38" name="Bildobjekt 37">
            <a:extLst>
              <a:ext uri="{FF2B5EF4-FFF2-40B4-BE49-F238E27FC236}">
                <a16:creationId xmlns:a16="http://schemas.microsoft.com/office/drawing/2014/main" id="{1EE8A604-CBCF-3F49-AB47-746A1F5A8A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329" y="4670546"/>
            <a:ext cx="8823158" cy="2122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139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44" y="242116"/>
            <a:ext cx="9076329" cy="1064277"/>
          </a:xfrm>
        </p:spPr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49" y="2248257"/>
            <a:ext cx="2751624" cy="369333"/>
          </a:xfrm>
        </p:spPr>
        <p:txBody>
          <a:bodyPr>
            <a:normAutofit fontScale="92500" lnSpcReduction="20000"/>
          </a:bodyPr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7" name="Rektangel 6" descr="Bar chart">
            <a:extLst>
              <a:ext uri="{FF2B5EF4-FFF2-40B4-BE49-F238E27FC236}">
                <a16:creationId xmlns:a16="http://schemas.microsoft.com/office/drawing/2014/main" id="{052BC4C0-0D1F-754C-9570-D3A33451B5D4}"/>
              </a:ext>
            </a:extLst>
          </p:cNvPr>
          <p:cNvSpPr/>
          <p:nvPr/>
        </p:nvSpPr>
        <p:spPr>
          <a:xfrm>
            <a:off x="2148927" y="332383"/>
            <a:ext cx="772901" cy="7729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textruta 25">
            <a:extLst>
              <a:ext uri="{FF2B5EF4-FFF2-40B4-BE49-F238E27FC236}">
                <a16:creationId xmlns:a16="http://schemas.microsoft.com/office/drawing/2014/main" id="{F3CC2EBF-3015-4642-A8C2-F4D59072D87C}"/>
              </a:ext>
            </a:extLst>
          </p:cNvPr>
          <p:cNvSpPr txBox="1"/>
          <p:nvPr/>
        </p:nvSpPr>
        <p:spPr>
          <a:xfrm>
            <a:off x="5333674" y="1121727"/>
            <a:ext cx="1000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Datasets</a:t>
            </a:r>
            <a:r>
              <a:rPr lang="sv-SE" dirty="0"/>
              <a:t>: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96212877-F4A6-FD4D-80C1-EB6E42F89673}"/>
              </a:ext>
            </a:extLst>
          </p:cNvPr>
          <p:cNvSpPr txBox="1"/>
          <p:nvPr/>
        </p:nvSpPr>
        <p:spPr>
          <a:xfrm>
            <a:off x="2737096" y="224825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Mathem</a:t>
            </a:r>
            <a:r>
              <a:rPr lang="sv-SE" dirty="0"/>
              <a:t>:</a:t>
            </a:r>
          </a:p>
        </p:txBody>
      </p:sp>
      <p:sp>
        <p:nvSpPr>
          <p:cNvPr id="28" name="textruta 27">
            <a:extLst>
              <a:ext uri="{FF2B5EF4-FFF2-40B4-BE49-F238E27FC236}">
                <a16:creationId xmlns:a16="http://schemas.microsoft.com/office/drawing/2014/main" id="{FB006B9A-BBA7-604C-8749-4F7434F1D01C}"/>
              </a:ext>
            </a:extLst>
          </p:cNvPr>
          <p:cNvSpPr txBox="1"/>
          <p:nvPr/>
        </p:nvSpPr>
        <p:spPr>
          <a:xfrm>
            <a:off x="8148914" y="2248258"/>
            <a:ext cx="1036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Hemköp:</a:t>
            </a:r>
          </a:p>
        </p:txBody>
      </p:sp>
      <p:pic>
        <p:nvPicPr>
          <p:cNvPr id="30" name="Bildobjekt 29" descr="En bild som visar bord&#10;&#10;Automatiskt genererad beskrivning">
            <a:extLst>
              <a:ext uri="{FF2B5EF4-FFF2-40B4-BE49-F238E27FC236}">
                <a16:creationId xmlns:a16="http://schemas.microsoft.com/office/drawing/2014/main" id="{2B71C68F-9EE8-2744-93E5-C42082FD7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4661" y="2930978"/>
            <a:ext cx="3505200" cy="3086100"/>
          </a:xfrm>
          <a:prstGeom prst="rect">
            <a:avLst/>
          </a:prstGeom>
        </p:spPr>
      </p:pic>
      <p:pic>
        <p:nvPicPr>
          <p:cNvPr id="34" name="Bildobjekt 33" descr="En bild som visar bord&#10;&#10;Automatiskt genererad beskrivning">
            <a:extLst>
              <a:ext uri="{FF2B5EF4-FFF2-40B4-BE49-F238E27FC236}">
                <a16:creationId xmlns:a16="http://schemas.microsoft.com/office/drawing/2014/main" id="{5A0BDF66-C479-9449-A5E6-0950FF5528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051" y="2930978"/>
            <a:ext cx="43307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8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336A628F-9366-0544-BB80-8D049FE89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744" y="242116"/>
            <a:ext cx="9076329" cy="1064277"/>
          </a:xfrm>
        </p:spPr>
        <p:txBody>
          <a:bodyPr/>
          <a:lstStyle/>
          <a:p>
            <a:pPr algn="ctr"/>
            <a:r>
              <a:rPr lang="sv-SE" dirty="0"/>
              <a:t>Data </a:t>
            </a:r>
            <a:r>
              <a:rPr lang="sv-SE" dirty="0" err="1"/>
              <a:t>Analysis</a:t>
            </a:r>
            <a:endParaRPr lang="sv-SE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8B3F1907-1F0D-5847-91DF-DE5FC87A3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927" y="2248257"/>
            <a:ext cx="7894146" cy="3650155"/>
          </a:xfrm>
        </p:spPr>
        <p:txBody>
          <a:bodyPr/>
          <a:lstStyle/>
          <a:p>
            <a:endParaRPr lang="sv-SE" dirty="0"/>
          </a:p>
          <a:p>
            <a:endParaRPr lang="sv-SE" dirty="0"/>
          </a:p>
        </p:txBody>
      </p:sp>
      <p:sp>
        <p:nvSpPr>
          <p:cNvPr id="7" name="Rektangel 6" descr="Bar chart">
            <a:extLst>
              <a:ext uri="{FF2B5EF4-FFF2-40B4-BE49-F238E27FC236}">
                <a16:creationId xmlns:a16="http://schemas.microsoft.com/office/drawing/2014/main" id="{052BC4C0-0D1F-754C-9570-D3A33451B5D4}"/>
              </a:ext>
            </a:extLst>
          </p:cNvPr>
          <p:cNvSpPr/>
          <p:nvPr/>
        </p:nvSpPr>
        <p:spPr>
          <a:xfrm>
            <a:off x="2148927" y="332383"/>
            <a:ext cx="772901" cy="772901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Bildobjekt 8">
            <a:extLst>
              <a:ext uri="{FF2B5EF4-FFF2-40B4-BE49-F238E27FC236}">
                <a16:creationId xmlns:a16="http://schemas.microsoft.com/office/drawing/2014/main" id="{BCC4F430-9DF4-684E-8A12-45CE9ED65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7073" y="1081951"/>
            <a:ext cx="3176985" cy="2506735"/>
          </a:xfrm>
          <a:prstGeom prst="rect">
            <a:avLst/>
          </a:prstGeom>
        </p:spPr>
      </p:pic>
      <p:pic>
        <p:nvPicPr>
          <p:cNvPr id="12" name="Bildobjekt 11" descr="En bild som visar diagram&#10;&#10;Automatiskt genererad beskrivning">
            <a:extLst>
              <a:ext uri="{FF2B5EF4-FFF2-40B4-BE49-F238E27FC236}">
                <a16:creationId xmlns:a16="http://schemas.microsoft.com/office/drawing/2014/main" id="{887CCC10-BBA4-D048-9E27-1463DBCB1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9979" y="1081950"/>
            <a:ext cx="3076699" cy="2506735"/>
          </a:xfrm>
          <a:prstGeom prst="rect">
            <a:avLst/>
          </a:prstGeom>
        </p:spPr>
      </p:pic>
      <p:pic>
        <p:nvPicPr>
          <p:cNvPr id="17" name="Bildobjekt 16" descr="En bild som visar diagram&#10;&#10;Automatiskt genererad beskrivning">
            <a:extLst>
              <a:ext uri="{FF2B5EF4-FFF2-40B4-BE49-F238E27FC236}">
                <a16:creationId xmlns:a16="http://schemas.microsoft.com/office/drawing/2014/main" id="{CF06DE3C-C2E6-4D45-A5BD-14D7DADAC0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5960" y="3801318"/>
            <a:ext cx="3221801" cy="2566520"/>
          </a:xfrm>
          <a:prstGeom prst="rect">
            <a:avLst/>
          </a:prstGeom>
        </p:spPr>
      </p:pic>
      <p:pic>
        <p:nvPicPr>
          <p:cNvPr id="19" name="Bildobjekt 18" descr="En bild som visar diagram&#10;&#10;Automatiskt genererad beskrivning">
            <a:extLst>
              <a:ext uri="{FF2B5EF4-FFF2-40B4-BE49-F238E27FC236}">
                <a16:creationId xmlns:a16="http://schemas.microsoft.com/office/drawing/2014/main" id="{55E76877-B29C-0744-B417-B437A130D3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86408" y="3801318"/>
            <a:ext cx="3169620" cy="2566520"/>
          </a:xfrm>
          <a:prstGeom prst="rect">
            <a:avLst/>
          </a:prstGeom>
        </p:spPr>
      </p:pic>
      <p:pic>
        <p:nvPicPr>
          <p:cNvPr id="23" name="Bildobjekt 22" descr="En bild som visar diagram&#10;&#10;Automatiskt genererad beskrivning">
            <a:extLst>
              <a:ext uri="{FF2B5EF4-FFF2-40B4-BE49-F238E27FC236}">
                <a16:creationId xmlns:a16="http://schemas.microsoft.com/office/drawing/2014/main" id="{139768B6-BD6E-3D48-AF25-09C8339CF8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9420" y="3801318"/>
            <a:ext cx="3217893" cy="2566520"/>
          </a:xfrm>
          <a:prstGeom prst="rect">
            <a:avLst/>
          </a:prstGeom>
        </p:spPr>
      </p:pic>
      <p:pic>
        <p:nvPicPr>
          <p:cNvPr id="25" name="Bildobjekt 24" descr="En bild som visar diagram&#10;&#10;Automatiskt genererad beskrivning">
            <a:extLst>
              <a:ext uri="{FF2B5EF4-FFF2-40B4-BE49-F238E27FC236}">
                <a16:creationId xmlns:a16="http://schemas.microsoft.com/office/drawing/2014/main" id="{22EFF34E-E224-EE44-B437-B363A69241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8640" y="1081951"/>
            <a:ext cx="3220573" cy="25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13591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AnalogousFromRegularSeedRightStep">
      <a:dk1>
        <a:srgbClr val="000000"/>
      </a:dk1>
      <a:lt1>
        <a:srgbClr val="FFFFFF"/>
      </a:lt1>
      <a:dk2>
        <a:srgbClr val="1B2130"/>
      </a:dk2>
      <a:lt2>
        <a:srgbClr val="F3F1F0"/>
      </a:lt2>
      <a:accent1>
        <a:srgbClr val="23ADDC"/>
      </a:accent1>
      <a:accent2>
        <a:srgbClr val="1756D5"/>
      </a:accent2>
      <a:accent3>
        <a:srgbClr val="3B2CE7"/>
      </a:accent3>
      <a:accent4>
        <a:srgbClr val="7617D5"/>
      </a:accent4>
      <a:accent5>
        <a:srgbClr val="D729E7"/>
      </a:accent5>
      <a:accent6>
        <a:srgbClr val="D51796"/>
      </a:accent6>
      <a:hlink>
        <a:srgbClr val="BF5F3F"/>
      </a:hlink>
      <a:folHlink>
        <a:srgbClr val="7F7F7F"/>
      </a:folHlink>
    </a:clrScheme>
    <a:fontScheme name="Goudy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4246</TotalTime>
  <Words>86</Words>
  <Application>Microsoft Macintosh PowerPoint</Application>
  <PresentationFormat>Bredbild</PresentationFormat>
  <Paragraphs>43</Paragraphs>
  <Slides>10</Slides>
  <Notes>3</Notes>
  <HiddenSlides>0</HiddenSlides>
  <MMClips>1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10</vt:i4>
      </vt:variant>
    </vt:vector>
  </HeadingPairs>
  <TitlesOfParts>
    <vt:vector size="14" baseType="lpstr">
      <vt:lpstr>Arial</vt:lpstr>
      <vt:lpstr>Calibri</vt:lpstr>
      <vt:lpstr>Goudy Old Style</vt:lpstr>
      <vt:lpstr>MarrakeshVTI</vt:lpstr>
      <vt:lpstr>Hemköp vs Mathem - a sales data analysis</vt:lpstr>
      <vt:lpstr>Way of working</vt:lpstr>
      <vt:lpstr>Web scraping</vt:lpstr>
      <vt:lpstr>Data Cleaning</vt:lpstr>
      <vt:lpstr>Data Cleaning</vt:lpstr>
      <vt:lpstr>Data Cleaning</vt:lpstr>
      <vt:lpstr>Data Analysis</vt:lpstr>
      <vt:lpstr>Data Analysis</vt:lpstr>
      <vt:lpstr>Data Analysis</vt:lpstr>
      <vt:lpstr>Learnings and mistakes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Hemköp vs Mathem - a sales data analysis</dc:title>
  <dc:creator>Gustav Malmer</dc:creator>
  <cp:lastModifiedBy>Gustav Malmer</cp:lastModifiedBy>
  <cp:revision>1</cp:revision>
  <dcterms:created xsi:type="dcterms:W3CDTF">2023-05-09T08:30:52Z</dcterms:created>
  <dcterms:modified xsi:type="dcterms:W3CDTF">2023-05-12T07:17:30Z</dcterms:modified>
</cp:coreProperties>
</file>